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0"/>
  </p:notesMasterIdLst>
  <p:handoutMasterIdLst>
    <p:handoutMasterId r:id="rId21"/>
  </p:handoutMasterIdLst>
  <p:sldIdLst>
    <p:sldId id="274" r:id="rId2"/>
    <p:sldId id="276" r:id="rId3"/>
    <p:sldId id="610" r:id="rId4"/>
    <p:sldId id="587" r:id="rId5"/>
    <p:sldId id="617" r:id="rId6"/>
    <p:sldId id="611" r:id="rId7"/>
    <p:sldId id="612" r:id="rId8"/>
    <p:sldId id="618" r:id="rId9"/>
    <p:sldId id="620" r:id="rId10"/>
    <p:sldId id="614" r:id="rId11"/>
    <p:sldId id="615" r:id="rId12"/>
    <p:sldId id="622" r:id="rId13"/>
    <p:sldId id="623" r:id="rId14"/>
    <p:sldId id="592" r:id="rId15"/>
    <p:sldId id="593" r:id="rId16"/>
    <p:sldId id="586" r:id="rId17"/>
    <p:sldId id="528" r:id="rId18"/>
    <p:sldId id="4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Информационни технологии" id="{F8F9833F-6FC8-435C-B14B-E7C733F5219D}">
          <p14:sldIdLst>
            <p14:sldId id="610"/>
            <p14:sldId id="587"/>
            <p14:sldId id="617"/>
          </p14:sldIdLst>
        </p14:section>
        <p14:section name="Компютърна система" id="{ECEDB838-D858-484D-A0E5-E196B3D83A58}">
          <p14:sldIdLst>
            <p14:sldId id="611"/>
            <p14:sldId id="612"/>
            <p14:sldId id="618"/>
            <p14:sldId id="620"/>
            <p14:sldId id="614"/>
            <p14:sldId id="615"/>
            <p14:sldId id="622"/>
            <p14:sldId id="623"/>
          </p14:sldIdLst>
        </p14:section>
        <p14:section name="Правила за безопасна работа" id="{FF78C96D-2705-4081-93D6-FDF89C9A3D2B}">
          <p14:sldIdLst>
            <p14:sldId id="592"/>
            <p14:sldId id="593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24" autoAdjust="0"/>
    <p:restoredTop sz="94609" autoAdjust="0"/>
  </p:normalViewPr>
  <p:slideViewPr>
    <p:cSldViewPr snapToGrid="0" showGuides="1">
      <p:cViewPr varScale="1">
        <p:scale>
          <a:sx n="111" d="100"/>
          <a:sy n="111" d="100"/>
        </p:scale>
        <p:origin x="248" y="107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26.12.23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5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580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70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9" r:id="rId13"/>
    <p:sldLayoutId id="2147483688" r:id="rId14"/>
    <p:sldLayoutId id="2147483687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79092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Хардуер и софтуер. Правила за безопасност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485192"/>
            <a:ext cx="10965303" cy="1024490"/>
          </a:xfrm>
        </p:spPr>
        <p:txBody>
          <a:bodyPr>
            <a:normAutofit fontScale="90000"/>
          </a:bodyPr>
          <a:lstStyle/>
          <a:p>
            <a:r>
              <a:rPr lang="bg-BG" dirty="0"/>
              <a:t>Въведение в информационните технологии и компютърните системи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59" y="2703949"/>
            <a:ext cx="3140529" cy="214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5" y="1249649"/>
            <a:ext cx="11818096" cy="5456391"/>
          </a:xfrm>
        </p:spPr>
        <p:txBody>
          <a:bodyPr>
            <a:normAutofit/>
          </a:bodyPr>
          <a:lstStyle/>
          <a:p>
            <a:pPr marL="504000" lvl="1">
              <a:lnSpc>
                <a:spcPct val="110000"/>
              </a:lnSpc>
            </a:pPr>
            <a:r>
              <a:rPr lang="bg-BG" sz="3400" b="1" dirty="0">
                <a:solidFill>
                  <a:srgbClr val="234465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Входните</a:t>
            </a:r>
            <a:r>
              <a:rPr lang="bg-BG" sz="3400" dirty="0">
                <a:solidFill>
                  <a:srgbClr val="234465"/>
                </a:solidFill>
              </a:rPr>
              <a:t> устройства служат </a:t>
            </a:r>
            <a:r>
              <a:rPr lang="bg-BG" sz="3400" dirty="0"/>
              <a:t>за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b="1" dirty="0"/>
              <a:t>въвеждане на данни </a:t>
            </a:r>
            <a:r>
              <a:rPr lang="bg-BG" sz="3400" dirty="0">
                <a:solidFill>
                  <a:srgbClr val="234465"/>
                </a:solidFill>
              </a:rPr>
              <a:t>в КС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Клавиатура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Мишка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Скенер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Микрофон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Входни устройства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46" y="2169024"/>
            <a:ext cx="2257992" cy="1262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39" y="2800447"/>
            <a:ext cx="1512716" cy="1505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64" y="4463609"/>
            <a:ext cx="2008024" cy="1987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312" y="3645446"/>
            <a:ext cx="1972041" cy="197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6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5" y="1240971"/>
            <a:ext cx="11804829" cy="5455738"/>
          </a:xfrm>
        </p:spPr>
        <p:txBody>
          <a:bodyPr>
            <a:normAutofit/>
          </a:bodyPr>
          <a:lstStyle/>
          <a:p>
            <a:pPr marL="504000" lvl="1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Изходните</a:t>
            </a:r>
            <a:r>
              <a:rPr lang="bg-BG" sz="3400" dirty="0">
                <a:solidFill>
                  <a:srgbClr val="234465"/>
                </a:solidFill>
              </a:rPr>
              <a:t> устройства служат</a:t>
            </a:r>
            <a:r>
              <a:rPr lang="en-US" sz="3400" dirty="0">
                <a:solidFill>
                  <a:srgbClr val="234465"/>
                </a:solidFill>
              </a:rPr>
              <a:t> </a:t>
            </a:r>
            <a:r>
              <a:rPr lang="bg-BG" sz="3400" dirty="0">
                <a:solidFill>
                  <a:srgbClr val="234465"/>
                </a:solidFill>
              </a:rPr>
              <a:t>за </a:t>
            </a:r>
            <a:r>
              <a:rPr lang="bg-BG" sz="3400" b="1" dirty="0"/>
              <a:t>извеждане</a:t>
            </a:r>
            <a:r>
              <a:rPr lang="bg-BG" sz="3400" dirty="0"/>
              <a:t> </a:t>
            </a:r>
            <a:r>
              <a:rPr lang="bg-BG" sz="3400" b="1" dirty="0"/>
              <a:t>на данни </a:t>
            </a:r>
            <a:r>
              <a:rPr lang="bg-BG" sz="3400" dirty="0">
                <a:solidFill>
                  <a:srgbClr val="234465"/>
                </a:solidFill>
              </a:rPr>
              <a:t>от КС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Монитор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Принтер</a:t>
            </a:r>
            <a:r>
              <a:rPr lang="en-US" sz="3400" dirty="0">
                <a:solidFill>
                  <a:srgbClr val="234465"/>
                </a:solidFill>
              </a:rPr>
              <a:t>, 3D Printer</a:t>
            </a:r>
            <a:endParaRPr lang="bg-BG" sz="3400" dirty="0">
              <a:solidFill>
                <a:srgbClr val="234465"/>
              </a:solidFill>
            </a:endParaRP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Говорители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Изходни устройства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57" y="2139722"/>
            <a:ext cx="2257425" cy="1724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698" y="2495483"/>
            <a:ext cx="2946714" cy="2946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72" y="4638675"/>
            <a:ext cx="2219325" cy="2219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10" y="4191391"/>
            <a:ext cx="2205805" cy="220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0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ru-RU" dirty="0"/>
              <a:t>͏</a:t>
            </a:r>
            <a:r>
              <a:rPr lang="ru-RU" b="1" dirty="0">
                <a:solidFill>
                  <a:schemeClr val="bg1"/>
                </a:solidFill>
              </a:rPr>
              <a:t>Входно-изходните</a:t>
            </a:r>
            <a:r>
              <a:rPr lang="ru-RU" dirty="0"/>
              <a:t> устройства служат за </a:t>
            </a:r>
            <a:r>
              <a:rPr lang="ru-RU" b="1" dirty="0"/>
              <a:t>въвеждане</a:t>
            </a:r>
            <a:r>
              <a:rPr lang="ru-RU" dirty="0"/>
              <a:t> и </a:t>
            </a:r>
            <a:r>
              <a:rPr lang="ru-RU" b="1" dirty="0"/>
              <a:t>извеждане</a:t>
            </a:r>
            <a:r>
              <a:rPr lang="ru-RU" dirty="0"/>
              <a:t> на данни в/от КС</a:t>
            </a:r>
          </a:p>
          <a:p>
            <a:endParaRPr lang="ru-RU" dirty="0"/>
          </a:p>
          <a:p>
            <a:pPr lvl="1"/>
            <a:r>
              <a:rPr lang="ru-RU" dirty="0"/>
              <a:t>HDD, SSD</a:t>
            </a:r>
          </a:p>
          <a:p>
            <a:pPr lvl="1"/>
            <a:r>
              <a:rPr lang="ru-RU" dirty="0"/>
              <a:t>CD, DVD</a:t>
            </a:r>
          </a:p>
          <a:p>
            <a:pPr lvl="1"/>
            <a:r>
              <a:rPr lang="ru-RU" dirty="0"/>
              <a:t>Flash памет</a:t>
            </a:r>
          </a:p>
          <a:p>
            <a:endParaRPr lang="ru-RU" dirty="0"/>
          </a:p>
          <a:p>
            <a:r>
              <a:rPr lang="ru-RU" b="1" dirty="0"/>
              <a:t>HDD</a:t>
            </a:r>
            <a:r>
              <a:rPr lang="ru-RU" dirty="0"/>
              <a:t>, </a:t>
            </a:r>
            <a:r>
              <a:rPr lang="ru-RU" b="1" dirty="0"/>
              <a:t>SSD</a:t>
            </a:r>
            <a:r>
              <a:rPr lang="ru-RU" dirty="0"/>
              <a:t>, </a:t>
            </a:r>
            <a:r>
              <a:rPr lang="ru-RU" b="1" dirty="0"/>
              <a:t>DVD</a:t>
            </a:r>
            <a:r>
              <a:rPr lang="ru-RU" dirty="0"/>
              <a:t> и други са разположени в системния блок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Входно-изходни устройства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931" y="3331958"/>
            <a:ext cx="331470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4" y="2705483"/>
            <a:ext cx="2286000" cy="2295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701" y="3272221"/>
            <a:ext cx="14287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5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Системен софтуер </a:t>
            </a:r>
            <a:r>
              <a:rPr lang="bg-BG" dirty="0"/>
              <a:t>(</a:t>
            </a:r>
            <a:r>
              <a:rPr lang="bg-BG" b="1" dirty="0"/>
              <a:t>операционна система</a:t>
            </a:r>
            <a:r>
              <a:rPr lang="bg-BG" dirty="0"/>
              <a:t>) – управлява </a:t>
            </a:r>
            <a:r>
              <a:rPr lang="bg-BG" b="1" dirty="0"/>
              <a:t>хардуера</a:t>
            </a:r>
            <a:r>
              <a:rPr lang="bg-BG" dirty="0"/>
              <a:t> и останалите програми</a:t>
            </a:r>
          </a:p>
          <a:p>
            <a:pPr marL="533353" indent="-457200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Инструментален софтуер </a:t>
            </a:r>
            <a:r>
              <a:rPr lang="bg-BG" dirty="0"/>
              <a:t>(</a:t>
            </a:r>
            <a:r>
              <a:rPr lang="en-US" b="1" dirty="0"/>
              <a:t>tools</a:t>
            </a:r>
            <a:r>
              <a:rPr lang="bg-BG" dirty="0"/>
              <a:t>) – служи за </a:t>
            </a:r>
            <a:r>
              <a:rPr lang="bg-BG" b="1" dirty="0"/>
              <a:t>поддръжка</a:t>
            </a:r>
            <a:r>
              <a:rPr lang="bg-BG" dirty="0"/>
              <a:t> на изправността на останалия софтуер</a:t>
            </a:r>
            <a:endParaRPr lang="en-US" dirty="0"/>
          </a:p>
          <a:p>
            <a:pPr marL="533353" indent="-457200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Приложен софтуер </a:t>
            </a:r>
            <a:r>
              <a:rPr lang="bg-BG" dirty="0"/>
              <a:t>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потребителските</a:t>
            </a:r>
            <a:r>
              <a:rPr lang="bg-BG" dirty="0"/>
              <a:t> програми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7"/>
          <a:stretch/>
        </p:blipFill>
        <p:spPr>
          <a:xfrm>
            <a:off x="1650303" y="4464025"/>
            <a:ext cx="3722915" cy="22420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38" y="4464025"/>
            <a:ext cx="4484031" cy="22420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0071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Правила за безопасна работа с КС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Здравни и технически указания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84" y="1173325"/>
            <a:ext cx="2441315" cy="276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806" y="1242423"/>
            <a:ext cx="8334566" cy="5201066"/>
          </a:xfrm>
        </p:spPr>
        <p:txBody>
          <a:bodyPr>
            <a:normAutofit fontScale="92500"/>
          </a:bodyPr>
          <a:lstStyle/>
          <a:p>
            <a:pPr lvl="0"/>
            <a:r>
              <a:rPr lang="bg-BG" dirty="0"/>
              <a:t>Правете </a:t>
            </a:r>
            <a:r>
              <a:rPr lang="bg-BG" b="1" dirty="0"/>
              <a:t>почивка</a:t>
            </a:r>
            <a:r>
              <a:rPr lang="bg-BG" dirty="0"/>
              <a:t> на всеки </a:t>
            </a:r>
            <a:r>
              <a:rPr lang="bg-BG" b="1" dirty="0"/>
              <a:t>30-45 минути </a:t>
            </a:r>
            <a:r>
              <a:rPr lang="bg-BG" dirty="0"/>
              <a:t>работа пред компютъра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b="1" dirty="0"/>
              <a:t>Не пипайте</a:t>
            </a:r>
            <a:r>
              <a:rPr lang="bg-BG" dirty="0"/>
              <a:t> кабелите на </a:t>
            </a:r>
            <a:r>
              <a:rPr lang="bg-BG" b="1" dirty="0"/>
              <a:t>КС</a:t>
            </a:r>
          </a:p>
          <a:p>
            <a:pPr>
              <a:buClr>
                <a:schemeClr val="tx1"/>
              </a:buClr>
            </a:pPr>
            <a:r>
              <a:rPr lang="bg-BG" b="1" dirty="0"/>
              <a:t>Правилна стойка </a:t>
            </a:r>
            <a:r>
              <a:rPr lang="en-US" dirty="0"/>
              <a:t>– </a:t>
            </a:r>
            <a:r>
              <a:rPr lang="bg-BG" dirty="0"/>
              <a:t>гърбът, ръцете и краката не трябва да са под напрежение</a:t>
            </a:r>
          </a:p>
          <a:p>
            <a:pPr>
              <a:buClr>
                <a:schemeClr val="tx1"/>
              </a:buClr>
            </a:pPr>
            <a:r>
              <a:rPr lang="bg-BG" b="1" dirty="0"/>
              <a:t>Светлината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не трябва да има отражение и блясък върху монитора</a:t>
            </a:r>
          </a:p>
          <a:p>
            <a:pPr>
              <a:buClr>
                <a:schemeClr val="tx1"/>
              </a:buClr>
            </a:pPr>
            <a:r>
              <a:rPr lang="bg-BG" b="1" dirty="0"/>
              <a:t>Изключвайте компютъра </a:t>
            </a:r>
            <a:r>
              <a:rPr lang="bg-BG" dirty="0"/>
              <a:t>с указаната команда, а не с прекъсване на захранването!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bg-BG" dirty="0"/>
              <a:t>Правила за безопасна работа с КС</a:t>
            </a:r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372" y="1242423"/>
            <a:ext cx="3435437" cy="435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3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92240"/>
            <a:ext cx="9715330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6007" y="2735446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501636"/>
            <a:ext cx="9028216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900" dirty="0">
                <a:solidFill>
                  <a:schemeClr val="bg2"/>
                </a:solidFill>
              </a:rPr>
              <a:t>Информационни дейности: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/>
                </a:solidFill>
              </a:rPr>
              <a:t>събиране</a:t>
            </a:r>
            <a:r>
              <a:rPr lang="bg-BG" sz="2900" dirty="0">
                <a:solidFill>
                  <a:schemeClr val="bg2"/>
                </a:solidFill>
              </a:rPr>
              <a:t> на информация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/>
                </a:solidFill>
              </a:rPr>
              <a:t>съхраняване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/>
                </a:solidFill>
              </a:rPr>
              <a:t>обработване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/>
                </a:solidFill>
              </a:rPr>
              <a:t>разпространяване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>
              <a:lnSpc>
                <a:spcPct val="100000"/>
              </a:lnSpc>
              <a:buClr>
                <a:schemeClr val="bg2"/>
              </a:buClr>
              <a:tabLst>
                <a:tab pos="2176463" algn="l"/>
              </a:tabLst>
            </a:pPr>
            <a:r>
              <a:rPr lang="bg-BG" sz="2900" b="1" dirty="0">
                <a:solidFill>
                  <a:schemeClr val="bg2"/>
                </a:solidFill>
              </a:rPr>
              <a:t>КС</a:t>
            </a:r>
            <a:r>
              <a:rPr lang="bg-BG" sz="2900" dirty="0">
                <a:solidFill>
                  <a:schemeClr val="bg2"/>
                </a:solidFill>
              </a:rPr>
              <a:t> включва </a:t>
            </a:r>
            <a:r>
              <a:rPr lang="bg-BG" sz="2900" b="1" dirty="0">
                <a:solidFill>
                  <a:schemeClr val="bg1"/>
                </a:solidFill>
              </a:rPr>
              <a:t>хардуер</a:t>
            </a:r>
            <a:r>
              <a:rPr lang="bg-BG" sz="2900" dirty="0">
                <a:solidFill>
                  <a:schemeClr val="bg2"/>
                </a:solidFill>
              </a:rPr>
              <a:t> и </a:t>
            </a:r>
            <a:r>
              <a:rPr lang="bg-BG" sz="2900" b="1" dirty="0">
                <a:solidFill>
                  <a:schemeClr val="bg1"/>
                </a:solidFill>
              </a:rPr>
              <a:t>софтуер</a:t>
            </a:r>
            <a:r>
              <a:rPr lang="bg-BG" sz="2900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ct val="100000"/>
              </a:lnSpc>
              <a:buClr>
                <a:schemeClr val="bg2"/>
              </a:buClr>
              <a:tabLst>
                <a:tab pos="2176463" algn="l"/>
              </a:tabLst>
            </a:pPr>
            <a:r>
              <a:rPr lang="bg-BG" sz="2900" dirty="0">
                <a:solidFill>
                  <a:schemeClr val="bg2"/>
                </a:solidFill>
              </a:rPr>
              <a:t>За безопасна работа спазвайте времето за </a:t>
            </a:r>
            <a:r>
              <a:rPr lang="bg-BG" sz="2900" b="1" dirty="0">
                <a:solidFill>
                  <a:schemeClr val="bg2"/>
                </a:solidFill>
              </a:rPr>
              <a:t>работа и почивка</a:t>
            </a:r>
            <a:r>
              <a:rPr lang="bg-BG" sz="2900" dirty="0">
                <a:solidFill>
                  <a:schemeClr val="bg2"/>
                </a:solidFill>
              </a:rPr>
              <a:t>, </a:t>
            </a:r>
            <a:r>
              <a:rPr lang="bg-BG" sz="2900" b="1" dirty="0">
                <a:solidFill>
                  <a:schemeClr val="bg2"/>
                </a:solidFill>
              </a:rPr>
              <a:t>правилна стойка</a:t>
            </a:r>
            <a:r>
              <a:rPr lang="bg-BG" sz="2900" dirty="0">
                <a:solidFill>
                  <a:schemeClr val="bg2"/>
                </a:solidFill>
              </a:rPr>
              <a:t>, подходящо </a:t>
            </a:r>
            <a:r>
              <a:rPr lang="bg-BG" sz="2900" b="1" dirty="0">
                <a:solidFill>
                  <a:schemeClr val="bg2"/>
                </a:solidFill>
              </a:rPr>
              <a:t>осветление</a:t>
            </a:r>
            <a:r>
              <a:rPr lang="bg-BG" sz="2900" dirty="0">
                <a:solidFill>
                  <a:schemeClr val="bg2"/>
                </a:solidFill>
              </a:rPr>
              <a:t>,</a:t>
            </a:r>
            <a:r>
              <a:rPr lang="bg-BG" sz="2900" b="1" dirty="0">
                <a:solidFill>
                  <a:schemeClr val="bg2"/>
                </a:solidFill>
              </a:rPr>
              <a:t> коректно изключване </a:t>
            </a:r>
            <a:r>
              <a:rPr lang="bg-BG" sz="2900" dirty="0">
                <a:solidFill>
                  <a:schemeClr val="bg2"/>
                </a:solidFill>
              </a:rPr>
              <a:t>на компютъра</a:t>
            </a:r>
            <a:endParaRPr lang="en-US" sz="2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22544" y="1362639"/>
            <a:ext cx="8182463" cy="5334437"/>
          </a:xfrm>
        </p:spPr>
        <p:txBody>
          <a:bodyPr>
            <a:normAutofit fontScale="92500" lnSpcReduction="10000"/>
          </a:bodyPr>
          <a:lstStyle/>
          <a:p>
            <a:r>
              <a:rPr lang="bg-BG" sz="3600" dirty="0"/>
              <a:t>Какво включват </a:t>
            </a:r>
            <a:r>
              <a:rPr lang="bg-BG" sz="3600" b="1" dirty="0">
                <a:solidFill>
                  <a:schemeClr val="bg1"/>
                </a:solidFill>
              </a:rPr>
              <a:t>информационните технологии</a:t>
            </a:r>
            <a:r>
              <a:rPr lang="bg-BG" sz="3600" dirty="0"/>
              <a:t>?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400" dirty="0"/>
              <a:t>Информация</a:t>
            </a:r>
            <a:endParaRPr lang="en-US" sz="3400" dirty="0"/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400" dirty="0"/>
              <a:t>Информационен процес</a:t>
            </a:r>
            <a:endParaRPr lang="en-US" sz="34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Компоненти на </a:t>
            </a:r>
            <a:r>
              <a:rPr lang="bg-BG" sz="3600" b="1" dirty="0">
                <a:solidFill>
                  <a:schemeClr val="bg1"/>
                </a:solidFill>
              </a:rPr>
              <a:t>компютърната система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Периферни устройства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Правила за </a:t>
            </a:r>
            <a:r>
              <a:rPr lang="bg-BG" sz="3600" b="1" dirty="0">
                <a:solidFill>
                  <a:schemeClr val="bg1"/>
                </a:solidFill>
              </a:rPr>
              <a:t>безопасна</a:t>
            </a:r>
            <a:r>
              <a:rPr lang="bg-BG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работа</a:t>
            </a:r>
            <a:r>
              <a:rPr lang="bg-BG" sz="3600" dirty="0"/>
              <a:t> с компютърна система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Информационни технологии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9" y="5614599"/>
            <a:ext cx="10961783" cy="675365"/>
          </a:xfrm>
        </p:spPr>
        <p:txBody>
          <a:bodyPr/>
          <a:lstStyle/>
          <a:p>
            <a:r>
              <a:rPr lang="bg-BG" sz="3600" dirty="0"/>
              <a:t>Данни, информация, информационни технологии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05" y="849086"/>
            <a:ext cx="8202191" cy="36016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Данни </a:t>
            </a:r>
            <a:r>
              <a:rPr lang="bg-BG" dirty="0"/>
              <a:t>– символно записани факти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Текст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Звук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Изображение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...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Информация</a:t>
            </a:r>
            <a:r>
              <a:rPr lang="bg-BG" dirty="0"/>
              <a:t> </a:t>
            </a:r>
            <a:r>
              <a:rPr lang="en-US" dirty="0"/>
              <a:t>– </a:t>
            </a:r>
            <a:r>
              <a:rPr lang="bg-BG" dirty="0"/>
              <a:t>съвкупност от </a:t>
            </a:r>
            <a:r>
              <a:rPr lang="bg-BG" b="1" dirty="0"/>
              <a:t>данни</a:t>
            </a:r>
            <a:r>
              <a:rPr lang="bg-BG" dirty="0"/>
              <a:t> за обекти, процеси и явления, които </a:t>
            </a:r>
            <a:r>
              <a:rPr lang="bg-BG" b="1" dirty="0">
                <a:solidFill>
                  <a:schemeClr val="bg1"/>
                </a:solidFill>
              </a:rPr>
              <a:t>обогатяват</a:t>
            </a:r>
            <a:r>
              <a:rPr lang="bg-BG" dirty="0"/>
              <a:t> представата ни за тях</a:t>
            </a:r>
            <a:endParaRPr lang="bg-BG" b="1" dirty="0"/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</a:pPr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понятия в ИТ (1)</a:t>
            </a: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581952"/>
            <a:ext cx="9929724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Информационни дейности</a:t>
            </a:r>
            <a:r>
              <a:rPr lang="en-US" dirty="0"/>
              <a:t> 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събиране, съхраняване, обработване и разпространяване на информация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Информационни технологии </a:t>
            </a:r>
            <a:r>
              <a:rPr lang="bg-BG" dirty="0"/>
              <a:t>(ИТ)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dirty="0"/>
              <a:t>–</a:t>
            </a:r>
            <a:r>
              <a:rPr lang="bg-BG" dirty="0"/>
              <a:t> технологии, свързани с осъществяването на тези дейности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Информационен процес</a:t>
            </a:r>
            <a:r>
              <a:rPr lang="en-US" dirty="0"/>
              <a:t> –</a:t>
            </a:r>
            <a:r>
              <a:rPr lang="bg-BG" dirty="0"/>
              <a:t> съвкупност от извършваните информационни дейности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понятия в ИТ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2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Компютърна система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Хардуер и софтуер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611" y="1091681"/>
            <a:ext cx="3200866" cy="32008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BD66B3-F4EC-3191-6F2B-53D171CD1B0C}"/>
              </a:ext>
            </a:extLst>
          </p:cNvPr>
          <p:cNvSpPr txBox="1"/>
          <p:nvPr/>
        </p:nvSpPr>
        <p:spPr>
          <a:xfrm>
            <a:off x="729206" y="1713054"/>
            <a:ext cx="4170080" cy="73267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/>
              <a:t>TODO: find lighter icon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6082" y="1141022"/>
            <a:ext cx="9989152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Компютърната система </a:t>
            </a:r>
            <a:r>
              <a:rPr lang="bg-BG" dirty="0"/>
              <a:t>(</a:t>
            </a:r>
            <a:r>
              <a:rPr lang="bg-BG" b="1" dirty="0"/>
              <a:t>КС</a:t>
            </a:r>
            <a:r>
              <a:rPr lang="bg-BG" dirty="0"/>
              <a:t>) се състои от </a:t>
            </a:r>
            <a:r>
              <a:rPr lang="bg-BG" b="1" dirty="0"/>
              <a:t>хардуер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софтуер</a:t>
            </a:r>
          </a:p>
          <a:p>
            <a:pPr lvl="1">
              <a:lnSpc>
                <a:spcPct val="110000"/>
              </a:lnSpc>
            </a:pPr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Хардуер </a:t>
            </a:r>
            <a:r>
              <a:rPr lang="bg-BG" dirty="0">
                <a:solidFill>
                  <a:srgbClr val="234465"/>
                </a:solidFill>
              </a:rPr>
              <a:t>(</a:t>
            </a:r>
            <a:r>
              <a:rPr lang="en-US" b="1" dirty="0">
                <a:solidFill>
                  <a:srgbClr val="234465"/>
                </a:solidFill>
              </a:rPr>
              <a:t>hardware</a:t>
            </a:r>
            <a:r>
              <a:rPr lang="bg-BG" dirty="0">
                <a:solidFill>
                  <a:srgbClr val="234465"/>
                </a:solidFill>
              </a:rPr>
              <a:t>) </a:t>
            </a:r>
            <a:r>
              <a:rPr lang="bg-BG" dirty="0"/>
              <a:t>– </a:t>
            </a:r>
            <a:r>
              <a:rPr lang="bg-BG" b="1" dirty="0"/>
              <a:t>физически компоненти </a:t>
            </a:r>
            <a:r>
              <a:rPr lang="bg-BG" dirty="0"/>
              <a:t>на компютъра + </a:t>
            </a:r>
            <a:r>
              <a:rPr lang="bg-BG" b="1" dirty="0"/>
              <a:t>периферни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>
                <a:solidFill>
                  <a:srgbClr val="234465"/>
                </a:solidFill>
              </a:rPr>
              <a:t>устройства</a:t>
            </a:r>
          </a:p>
          <a:p>
            <a:pPr lvl="1">
              <a:lnSpc>
                <a:spcPct val="110000"/>
              </a:lnSpc>
            </a:pPr>
            <a:r>
              <a:rPr lang="bg-BG" dirty="0">
                <a:solidFill>
                  <a:srgbClr val="234465"/>
                </a:solidFill>
              </a:rPr>
              <a:t>͏</a:t>
            </a:r>
            <a:r>
              <a:rPr lang="bg-BG" b="1" dirty="0">
                <a:solidFill>
                  <a:schemeClr val="bg1"/>
                </a:solidFill>
              </a:rPr>
              <a:t>Софтуер</a:t>
            </a:r>
            <a:r>
              <a:rPr lang="bg-BG" dirty="0">
                <a:solidFill>
                  <a:srgbClr val="234465"/>
                </a:solidFill>
              </a:rPr>
              <a:t> (</a:t>
            </a:r>
            <a:r>
              <a:rPr lang="en-US" b="1" dirty="0">
                <a:solidFill>
                  <a:srgbClr val="234465"/>
                </a:solidFill>
              </a:rPr>
              <a:t>software</a:t>
            </a:r>
            <a:r>
              <a:rPr lang="en-US" dirty="0">
                <a:solidFill>
                  <a:srgbClr val="234465"/>
                </a:solidFill>
              </a:rPr>
              <a:t>) </a:t>
            </a:r>
            <a:r>
              <a:rPr lang="bg-BG" dirty="0">
                <a:solidFill>
                  <a:srgbClr val="234465"/>
                </a:solidFill>
              </a:rPr>
              <a:t>– </a:t>
            </a:r>
            <a:r>
              <a:rPr lang="bg-BG" b="1" dirty="0">
                <a:solidFill>
                  <a:srgbClr val="234465"/>
                </a:solidFill>
              </a:rPr>
              <a:t>програмите</a:t>
            </a:r>
            <a:r>
              <a:rPr lang="bg-BG" dirty="0">
                <a:solidFill>
                  <a:srgbClr val="234465"/>
                </a:solidFill>
              </a:rPr>
              <a:t> в компютърната система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Компютърна система (КС)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/>
          <a:stretch/>
        </p:blipFill>
        <p:spPr>
          <a:xfrm>
            <a:off x="5213299" y="4411526"/>
            <a:ext cx="4838333" cy="244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D4F49-031D-A6F9-5016-F490BE34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Системен блок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– </a:t>
            </a:r>
            <a:r>
              <a:rPr lang="bg-BG" dirty="0"/>
              <a:t>в него са </a:t>
            </a:r>
            <a:r>
              <a:rPr lang="bg-BG" b="1" dirty="0"/>
              <a:t>основните компоненти </a:t>
            </a:r>
            <a:r>
              <a:rPr lang="bg-BG" dirty="0"/>
              <a:t>на </a:t>
            </a:r>
            <a:r>
              <a:rPr lang="bg-BG" b="1" dirty="0"/>
              <a:t>КС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Дънна платка </a:t>
            </a:r>
            <a:r>
              <a:rPr lang="bg-BG" dirty="0"/>
              <a:t>(</a:t>
            </a:r>
            <a:r>
              <a:rPr lang="en-US" b="1" dirty="0"/>
              <a:t>Motherboard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b="1" dirty="0"/>
              <a:t>управлява</a:t>
            </a:r>
            <a:r>
              <a:rPr lang="bg-BG" dirty="0"/>
              <a:t> всички свързани към нея </a:t>
            </a:r>
            <a:r>
              <a:rPr lang="bg-BG" b="1" dirty="0"/>
              <a:t>компоненти</a:t>
            </a:r>
            <a:r>
              <a:rPr lang="bg-BG" dirty="0"/>
              <a:t> 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Процесор</a:t>
            </a:r>
            <a:r>
              <a:rPr lang="bg-BG" dirty="0"/>
              <a:t> (</a:t>
            </a:r>
            <a:r>
              <a:rPr lang="en-US" b="1" dirty="0"/>
              <a:t>CPU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b="1" dirty="0"/>
              <a:t>управляващото</a:t>
            </a:r>
            <a:r>
              <a:rPr lang="bg-BG" dirty="0"/>
              <a:t> устройство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Оперативна памет</a:t>
            </a:r>
            <a:r>
              <a:rPr lang="bg-BG" dirty="0"/>
              <a:t> (</a:t>
            </a:r>
            <a:r>
              <a:rPr lang="en-US" b="1" dirty="0"/>
              <a:t>RAM</a:t>
            </a:r>
            <a:r>
              <a:rPr lang="bg-BG" dirty="0"/>
              <a:t>)</a:t>
            </a:r>
            <a:r>
              <a:rPr lang="en-US" dirty="0"/>
              <a:t> –</a:t>
            </a:r>
            <a:r>
              <a:rPr lang="bg-BG" dirty="0"/>
              <a:t> в/от нея процесорът </a:t>
            </a:r>
            <a:r>
              <a:rPr lang="bg-BG" b="1" dirty="0"/>
              <a:t>записва</a:t>
            </a:r>
            <a:r>
              <a:rPr lang="bg-BG" dirty="0"/>
              <a:t>/</a:t>
            </a:r>
            <a:r>
              <a:rPr lang="bg-BG" b="1" dirty="0"/>
              <a:t>чете</a:t>
            </a:r>
            <a:r>
              <a:rPr lang="bg-BG" dirty="0"/>
              <a:t> данни</a:t>
            </a:r>
          </a:p>
          <a:p>
            <a:pPr marL="533353" indent="-457200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Периферни устройства </a:t>
            </a:r>
            <a:r>
              <a:rPr lang="bg-BG" dirty="0"/>
              <a:t>– връзка между системния блок, потребителя и други </a:t>
            </a:r>
            <a:r>
              <a:rPr lang="bg-BG" b="1" dirty="0"/>
              <a:t>КС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Входни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Изходни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Входно-изходни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17BFD-0CDA-523A-C2F3-DE6C6D77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хардуер</a:t>
            </a:r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E5DAE-4652-3614-18D6-9D579EEED8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33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D4F49-031D-A6F9-5016-F490BE34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42067"/>
          </a:xfrm>
        </p:spPr>
        <p:txBody>
          <a:bodyPr>
            <a:normAutofit fontScale="92500" lnSpcReduction="10000"/>
          </a:bodyPr>
          <a:lstStyle/>
          <a:p>
            <a:r>
              <a:rPr lang="bg-BG" b="1" dirty="0"/>
              <a:t>Системен блок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bg-BG" dirty="0"/>
              <a:t>сграда на работилницата</a:t>
            </a:r>
            <a:endParaRPr lang="en-US" dirty="0"/>
          </a:p>
          <a:p>
            <a:pPr lvl="1"/>
            <a:r>
              <a:rPr lang="bg-BG" b="1" dirty="0"/>
              <a:t>Дънна платка </a:t>
            </a:r>
            <a:r>
              <a:rPr lang="bg-BG" dirty="0"/>
              <a:t>(</a:t>
            </a:r>
            <a:r>
              <a:rPr lang="en-US" dirty="0"/>
              <a:t>Motherboard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dirty="0"/>
              <a:t>разпределение на помещенията и инсталации (</a:t>
            </a:r>
            <a:r>
              <a:rPr lang="bg-BG" b="1" dirty="0"/>
              <a:t>ток</a:t>
            </a:r>
            <a:r>
              <a:rPr lang="bg-BG" dirty="0"/>
              <a:t>, </a:t>
            </a:r>
            <a:r>
              <a:rPr lang="bg-BG" b="1" dirty="0"/>
              <a:t>вода</a:t>
            </a:r>
            <a:r>
              <a:rPr lang="bg-BG" dirty="0"/>
              <a:t>, </a:t>
            </a:r>
            <a:r>
              <a:rPr lang="bg-BG" b="1" dirty="0"/>
              <a:t>газ</a:t>
            </a:r>
            <a:r>
              <a:rPr lang="bg-BG" dirty="0"/>
              <a:t>, </a:t>
            </a:r>
            <a:r>
              <a:rPr lang="bg-BG" b="1" dirty="0"/>
              <a:t>вентилация</a:t>
            </a:r>
            <a:r>
              <a:rPr lang="bg-BG" dirty="0"/>
              <a:t>)</a:t>
            </a:r>
          </a:p>
          <a:p>
            <a:pPr lvl="1"/>
            <a:r>
              <a:rPr lang="bg-BG" b="1" dirty="0"/>
              <a:t>Процесор</a:t>
            </a:r>
            <a:r>
              <a:rPr lang="bg-BG" dirty="0"/>
              <a:t> (</a:t>
            </a:r>
            <a:r>
              <a:rPr lang="en-US" dirty="0"/>
              <a:t>CPU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dirty="0"/>
              <a:t>майсторът в работилницата</a:t>
            </a:r>
          </a:p>
          <a:p>
            <a:pPr lvl="1"/>
            <a:r>
              <a:rPr lang="bg-BG" b="1" dirty="0"/>
              <a:t>Оперативна памет </a:t>
            </a:r>
            <a:r>
              <a:rPr lang="bg-BG" dirty="0"/>
              <a:t>(</a:t>
            </a:r>
            <a:r>
              <a:rPr lang="en-US" dirty="0"/>
              <a:t>RAM</a:t>
            </a:r>
            <a:r>
              <a:rPr lang="bg-BG" dirty="0"/>
              <a:t>)</a:t>
            </a:r>
            <a:r>
              <a:rPr lang="en-US" dirty="0"/>
              <a:t> –</a:t>
            </a:r>
            <a:r>
              <a:rPr lang="bg-BG" dirty="0"/>
              <a:t> работната маса, тезгях</a:t>
            </a:r>
          </a:p>
          <a:p>
            <a:pPr marL="533353" indent="-457200"/>
            <a:r>
              <a:rPr lang="bg-BG" b="1" dirty="0"/>
              <a:t>Периферни устройства </a:t>
            </a:r>
            <a:r>
              <a:rPr lang="bg-BG" dirty="0"/>
              <a:t>– служат за връзка с околния свят</a:t>
            </a:r>
          </a:p>
          <a:p>
            <a:pPr marL="1066419" lvl="1" indent="-457200"/>
            <a:r>
              <a:rPr lang="bg-BG" b="1" dirty="0"/>
              <a:t>Входни</a:t>
            </a:r>
            <a:r>
              <a:rPr lang="bg-BG" dirty="0"/>
              <a:t> – доставка на материали</a:t>
            </a:r>
          </a:p>
          <a:p>
            <a:pPr marL="1066419" lvl="1" indent="-457200"/>
            <a:r>
              <a:rPr lang="bg-BG" b="1" dirty="0"/>
              <a:t>Изходни</a:t>
            </a:r>
            <a:r>
              <a:rPr lang="bg-BG" dirty="0"/>
              <a:t> – извежда готова продукция</a:t>
            </a:r>
          </a:p>
          <a:p>
            <a:pPr marL="1066419" lvl="1" indent="-457200"/>
            <a:r>
              <a:rPr lang="bg-BG" b="1" dirty="0"/>
              <a:t>Входно-изходни</a:t>
            </a:r>
            <a:r>
              <a:rPr lang="bg-BG" dirty="0"/>
              <a:t> – общува с клиенти и доставчици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17BFD-0CDA-523A-C2F3-DE6C6D77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Видове хардуер – аналогия с работилница</a:t>
            </a:r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E5DAE-4652-3614-18D6-9D579EEED8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3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5233</TotalTime>
  <Words>733</Words>
  <Application>Microsoft Macintosh PowerPoint</Application>
  <PresentationFormat>Widescreen</PresentationFormat>
  <Paragraphs>131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Wingdings</vt:lpstr>
      <vt:lpstr>Wingdings 2</vt:lpstr>
      <vt:lpstr>1_SoftUni3_1</vt:lpstr>
      <vt:lpstr>Въведение в информационните технологии и компютърните системи</vt:lpstr>
      <vt:lpstr>Съдържание</vt:lpstr>
      <vt:lpstr>PowerPoint Presentation</vt:lpstr>
      <vt:lpstr>Основни понятия в ИТ (1)</vt:lpstr>
      <vt:lpstr>Основни понятия в ИТ (2)</vt:lpstr>
      <vt:lpstr>PowerPoint Presentation</vt:lpstr>
      <vt:lpstr>Компютърна система (КС)</vt:lpstr>
      <vt:lpstr>Видове хардуер</vt:lpstr>
      <vt:lpstr>Видове хардуер – аналогия с работилница</vt:lpstr>
      <vt:lpstr>Входни устройства</vt:lpstr>
      <vt:lpstr>Изходни устройства</vt:lpstr>
      <vt:lpstr>Входно-изходни устройства</vt:lpstr>
      <vt:lpstr>Видове софтуер</vt:lpstr>
      <vt:lpstr>PowerPoint Presentation</vt:lpstr>
      <vt:lpstr>Правила за безопасна работа с КС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информационните технологии и компютърните системи</dc:title>
  <dc:subject>КМИТ - 5 клас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Alexandrina Mehandzhiyska</cp:lastModifiedBy>
  <cp:revision>441</cp:revision>
  <dcterms:created xsi:type="dcterms:W3CDTF">2018-05-23T13:08:44Z</dcterms:created>
  <dcterms:modified xsi:type="dcterms:W3CDTF">2023-12-26T09:21:26Z</dcterms:modified>
  <cp:category>computer programming, programming</cp:category>
</cp:coreProperties>
</file>